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70" d="100"/>
          <a:sy n="70" d="100"/>
        </p:scale>
        <p:origin x="-1896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\Desktop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Hoja5!$B$115:$E$115</c:f>
              <c:numCache>
                <c:formatCode>General</c:formatCode>
                <c:ptCount val="4"/>
                <c:pt idx="0">
                  <c:v>464</c:v>
                </c:pt>
                <c:pt idx="1">
                  <c:v>172</c:v>
                </c:pt>
                <c:pt idx="2">
                  <c:v>37</c:v>
                </c:pt>
                <c:pt idx="3">
                  <c:v>22</c:v>
                </c:pt>
              </c:numCache>
            </c:numRef>
          </c:val>
        </c:ser>
        <c:shape val="box"/>
        <c:axId val="53294592"/>
        <c:axId val="53296128"/>
        <c:axId val="0"/>
      </c:bar3DChart>
      <c:catAx>
        <c:axId val="53294592"/>
        <c:scaling>
          <c:orientation val="minMax"/>
        </c:scaling>
        <c:axPos val="b"/>
        <c:majorTickMark val="none"/>
        <c:tickLblPos val="nextTo"/>
        <c:crossAx val="53296128"/>
        <c:crosses val="autoZero"/>
        <c:auto val="1"/>
        <c:lblAlgn val="ctr"/>
        <c:lblOffset val="100"/>
      </c:catAx>
      <c:valAx>
        <c:axId val="53296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294592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/>
            </a:pPr>
            <a:r>
              <a:rPr lang="es-MX" dirty="0"/>
              <a:t>CLASIFICACIÓN Y CUANTIFICACIÓN </a:t>
            </a:r>
          </a:p>
          <a:p>
            <a:pPr>
              <a:defRPr/>
            </a:pPr>
            <a:r>
              <a:rPr lang="es-MX" dirty="0"/>
              <a:t>POR TIPO DE ACCIDENTES </a:t>
            </a:r>
          </a:p>
        </c:rich>
      </c:tx>
      <c:layout/>
    </c:title>
    <c:view3D>
      <c:rotX val="40"/>
      <c:rotY val="70"/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MENSUAL!$AK$40:$AK$49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MENSUAL!$AL$40:$AL$49</c:f>
              <c:numCache>
                <c:formatCode>General</c:formatCode>
                <c:ptCount val="10"/>
                <c:pt idx="0">
                  <c:v>12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30</c:v>
                </c:pt>
                <c:pt idx="5">
                  <c:v>11</c:v>
                </c:pt>
                <c:pt idx="6">
                  <c:v>18</c:v>
                </c:pt>
                <c:pt idx="7">
                  <c:v>6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</c:ser>
        <c:shape val="box"/>
        <c:axId val="59458688"/>
        <c:axId val="59460224"/>
        <c:axId val="0"/>
      </c:bar3DChart>
      <c:catAx>
        <c:axId val="5945868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9460224"/>
        <c:crosses val="autoZero"/>
        <c:auto val="1"/>
        <c:lblAlgn val="ctr"/>
        <c:lblOffset val="100"/>
      </c:catAx>
      <c:valAx>
        <c:axId val="5946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9458688"/>
        <c:crosses val="autoZero"/>
        <c:crossBetween val="between"/>
        <c:majorUnit val="10"/>
      </c:valAx>
    </c:plotArea>
    <c:plotVisOnly val="1"/>
  </c:chart>
  <c:spPr>
    <a:noFill/>
    <a:ln w="0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4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 dirty="0" smtClean="0"/>
              <a:t>CLASIFICACIÓN Y CUANTIFICACIÓN </a:t>
            </a:r>
            <a:endParaRPr lang="es-MX" dirty="0" smtClean="0"/>
          </a:p>
          <a:p>
            <a:pPr algn="ctr">
              <a:defRPr/>
            </a:pPr>
            <a:r>
              <a:rPr lang="es-MX" sz="1800" b="1" i="0" baseline="0" dirty="0" smtClean="0"/>
              <a:t>POR DE DÍA DE LA SEMANA </a:t>
            </a:r>
            <a:endParaRPr lang="es-MX" dirty="0"/>
          </a:p>
        </c:rich>
      </c:tx>
      <c:layout/>
    </c:title>
    <c:view3D>
      <c:rotX val="20"/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MENSUAL!$W$42:$W$48</c:f>
              <c:numCache>
                <c:formatCode>General</c:formatCode>
                <c:ptCount val="7"/>
                <c:pt idx="0">
                  <c:v>8</c:v>
                </c:pt>
                <c:pt idx="1">
                  <c:v>17</c:v>
                </c:pt>
                <c:pt idx="2">
                  <c:v>8</c:v>
                </c:pt>
                <c:pt idx="3">
                  <c:v>6</c:v>
                </c:pt>
                <c:pt idx="4">
                  <c:v>16</c:v>
                </c:pt>
                <c:pt idx="5">
                  <c:v>27</c:v>
                </c:pt>
                <c:pt idx="6">
                  <c:v>32</c:v>
                </c:pt>
              </c:numCache>
            </c:numRef>
          </c:val>
        </c:ser>
        <c:shape val="box"/>
        <c:axId val="59501184"/>
        <c:axId val="58073472"/>
        <c:axId val="0"/>
      </c:bar3DChart>
      <c:catAx>
        <c:axId val="595011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8073472"/>
        <c:crosses val="autoZero"/>
        <c:auto val="1"/>
        <c:lblAlgn val="ctr"/>
        <c:lblOffset val="100"/>
      </c:catAx>
      <c:valAx>
        <c:axId val="58073472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crossAx val="59501184"/>
        <c:crosses val="autoZero"/>
        <c:crossBetween val="between"/>
        <c:majorUnit val="10"/>
      </c:valAx>
    </c:plotArea>
    <c:plotVisOnly val="1"/>
  </c:chart>
  <c:spPr>
    <a:noFill/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/>
              <a:t>CLASIFICACIÓN  POR TIPO DE ACCIDENTE </a:t>
            </a:r>
          </a:p>
          <a:p>
            <a:pPr algn="ctr">
              <a:defRPr/>
            </a:pPr>
            <a:r>
              <a:rPr lang="es-MX" sz="1800" b="1" i="0" baseline="0"/>
              <a:t>CON LESIONADOS Y MUERTOS</a:t>
            </a:r>
          </a:p>
        </c:rich>
      </c:tx>
      <c:layout/>
    </c:title>
    <c:view3D>
      <c:rotX val="10"/>
      <c:rotY val="30"/>
      <c:depthPercent val="100"/>
      <c:perspective val="0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dLbl>
              <c:idx val="0"/>
              <c:layout>
                <c:manualLayout>
                  <c:x val="1.8761627592048163E-2"/>
                  <c:y val="-2.6284348864994179E-2"/>
                </c:manualLayout>
              </c:layout>
              <c:showVal val="1"/>
            </c:dLbl>
            <c:dLbl>
              <c:idx val="1"/>
              <c:layout>
                <c:manualLayout>
                  <c:x val="1.1257035647279593E-2"/>
                  <c:y val="-5.9737156511350073E-2"/>
                </c:manualLayout>
              </c:layout>
              <c:showVal val="1"/>
            </c:dLbl>
            <c:dLbl>
              <c:idx val="2"/>
              <c:layout>
                <c:manualLayout>
                  <c:x val="1.8761726078799251E-2"/>
                  <c:y val="-4.3010752688172046E-2"/>
                </c:manualLayout>
              </c:layout>
              <c:showVal val="1"/>
            </c:dLbl>
            <c:dLbl>
              <c:idx val="3"/>
              <c:layout>
                <c:manualLayout>
                  <c:x val="1.50093808630394E-2"/>
                  <c:y val="-2.8673835125448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MENSUAL!$C$128:$C$137</c:f>
              <c:numCache>
                <c:formatCode>General</c:formatCode>
                <c:ptCount val="10"/>
                <c:pt idx="0">
                  <c:v>12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30</c:v>
                </c:pt>
                <c:pt idx="5">
                  <c:v>11</c:v>
                </c:pt>
                <c:pt idx="6">
                  <c:v>18</c:v>
                </c:pt>
                <c:pt idx="7">
                  <c:v>6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MENSUAL!$D$128:$D$137</c:f>
              <c:numCache>
                <c:formatCode>General</c:formatCode>
                <c:ptCount val="10"/>
                <c:pt idx="0">
                  <c:v>0</c:v>
                </c:pt>
                <c:pt idx="1">
                  <c:v>11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MENSUAL!$E$128:$E$137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box"/>
        <c:axId val="59522048"/>
        <c:axId val="59544320"/>
        <c:axId val="0"/>
      </c:bar3DChart>
      <c:catAx>
        <c:axId val="595220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59544320"/>
        <c:crosses val="autoZero"/>
        <c:auto val="1"/>
        <c:lblAlgn val="ctr"/>
        <c:lblOffset val="100"/>
      </c:catAx>
      <c:valAx>
        <c:axId val="59544320"/>
        <c:scaling>
          <c:orientation val="minMax"/>
        </c:scaling>
        <c:axPos val="l"/>
        <c:majorGridlines/>
        <c:numFmt formatCode="General" sourceLinked="1"/>
        <c:tickLblPos val="nextTo"/>
        <c:crossAx val="59522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/>
              <a:t>CLASIFICACIÓN  POR CONDICION DEL CONDUCTOR Y CUANTIFICACIÓN</a:t>
            </a:r>
            <a:endParaRPr lang="en-US" sz="1800" b="1" i="0" baseline="0"/>
          </a:p>
          <a:p>
            <a:pPr algn="ctr">
              <a:defRPr/>
            </a:pPr>
            <a:r>
              <a:rPr lang="es-MX" sz="1800" b="1" i="0" baseline="0"/>
              <a:t>CON LESIONADOS Y FALLECIMIENTOS</a:t>
            </a:r>
            <a:endParaRPr lang="es-MX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32</c:v>
                </c:pt>
                <c:pt idx="1">
                  <c:v>17</c:v>
                </c:pt>
                <c:pt idx="2">
                  <c:v>0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59568128"/>
        <c:axId val="59569664"/>
        <c:axId val="0"/>
      </c:bar3DChart>
      <c:catAx>
        <c:axId val="59568128"/>
        <c:scaling>
          <c:orientation val="minMax"/>
        </c:scaling>
        <c:axPos val="b"/>
        <c:tickLblPos val="nextTo"/>
        <c:crossAx val="59569664"/>
        <c:crosses val="autoZero"/>
        <c:auto val="1"/>
        <c:lblAlgn val="ctr"/>
        <c:lblOffset val="100"/>
      </c:catAx>
      <c:valAx>
        <c:axId val="59569664"/>
        <c:scaling>
          <c:orientation val="minMax"/>
        </c:scaling>
        <c:axPos val="l"/>
        <c:majorGridlines/>
        <c:numFmt formatCode="General" sourceLinked="1"/>
        <c:tickLblPos val="nextTo"/>
        <c:crossAx val="59568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s-MX"/>
        </a:p>
      </c:tx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28/04/2014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marzo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MARZO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marzo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357166" y="5214942"/>
          <a:ext cx="614366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marzo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mayor incidencia de accidentes registrados fueron martes, viernes, sábado y domingo llegando hasta los 32 accidentes  en este último día.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15 Gráfico"/>
          <p:cNvGraphicFramePr/>
          <p:nvPr/>
        </p:nvGraphicFramePr>
        <p:xfrm>
          <a:off x="-285776" y="2357422"/>
          <a:ext cx="7429552" cy="304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16 Gráfico"/>
          <p:cNvGraphicFramePr/>
          <p:nvPr/>
        </p:nvGraphicFramePr>
        <p:xfrm>
          <a:off x="-214338" y="5357818"/>
          <a:ext cx="72390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graphicFrame>
        <p:nvGraphicFramePr>
          <p:cNvPr id="13" name="17 Gráfico"/>
          <p:cNvGraphicFramePr/>
          <p:nvPr/>
        </p:nvGraphicFramePr>
        <p:xfrm>
          <a:off x="-428652" y="1857356"/>
          <a:ext cx="7786742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28604" y="1857356"/>
            <a:ext cx="6048672" cy="64294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8 Gráfico"/>
          <p:cNvGraphicFramePr/>
          <p:nvPr/>
        </p:nvGraphicFramePr>
        <p:xfrm>
          <a:off x="285728" y="1571604"/>
          <a:ext cx="635798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RCRM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112</Words>
  <Application>Microsoft Office PowerPoint</Application>
  <PresentationFormat>Presentación en pantalla (4:3)</PresentationFormat>
  <Paragraphs>64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141</cp:revision>
  <cp:lastPrinted>2013-04-09T01:32:33Z</cp:lastPrinted>
  <dcterms:created xsi:type="dcterms:W3CDTF">2013-05-04T00:53:54Z</dcterms:created>
  <dcterms:modified xsi:type="dcterms:W3CDTF">2014-04-28T18:20:02Z</dcterms:modified>
</cp:coreProperties>
</file>